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82" r:id="rId2"/>
    <p:sldId id="256" r:id="rId3"/>
    <p:sldId id="258" r:id="rId4"/>
    <p:sldId id="259" r:id="rId5"/>
    <p:sldId id="261" r:id="rId6"/>
    <p:sldId id="262" r:id="rId7"/>
    <p:sldId id="267" r:id="rId8"/>
    <p:sldId id="268" r:id="rId9"/>
    <p:sldId id="284" r:id="rId10"/>
    <p:sldId id="269" r:id="rId11"/>
    <p:sldId id="281" r:id="rId12"/>
    <p:sldId id="270" r:id="rId13"/>
    <p:sldId id="271" r:id="rId14"/>
    <p:sldId id="272" r:id="rId15"/>
    <p:sldId id="273" r:id="rId16"/>
    <p:sldId id="274" r:id="rId17"/>
    <p:sldId id="275" r:id="rId18"/>
    <p:sldId id="276" r:id="rId19"/>
    <p:sldId id="277" r:id="rId20"/>
    <p:sldId id="278" r:id="rId21"/>
    <p:sldId id="279" r:id="rId22"/>
    <p:sldId id="264" r:id="rId23"/>
    <p:sldId id="263" r:id="rId24"/>
    <p:sldId id="266" r:id="rId25"/>
    <p:sldId id="28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104" d="100"/>
          <a:sy n="104" d="100"/>
        </p:scale>
        <p:origin x="13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2500052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3852939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BBFFBA-DBB4-4D52-899F-0EB3419A3A9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14189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8308513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BBFFBA-DBB4-4D52-899F-0EB3419A3A9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35298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1500479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3823870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3370669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2654599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5B0ECF-1B23-41FE-BDD4-C2BBEE2C54E8}" type="datetimeFigureOut">
              <a:rPr lang="en-US" smtClean="0"/>
              <a:t>3/6/2025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3042541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2009583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A5B0ECF-1B23-41FE-BDD4-C2BBEE2C54E8}" type="datetimeFigureOut">
              <a:rPr lang="en-US" smtClean="0"/>
              <a:t>3/6/2025</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1430138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A5B0ECF-1B23-41FE-BDD4-C2BBEE2C54E8}" type="datetimeFigureOut">
              <a:rPr lang="en-US" smtClean="0"/>
              <a:t>3/6/2025</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1796243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5B0ECF-1B23-41FE-BDD4-C2BBEE2C54E8}" type="datetimeFigureOut">
              <a:rPr lang="en-US" smtClean="0"/>
              <a:t>3/6/2025</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460628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128980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5B0ECF-1B23-41FE-BDD4-C2BBEE2C54E8}" type="datetimeFigureOut">
              <a:rPr lang="en-US" smtClean="0"/>
              <a:t>3/6/2025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BBFFBA-DBB4-4D52-899F-0EB3419A3A90}" type="slidenum">
              <a:rPr lang="en-US" smtClean="0"/>
              <a:t>‹#›</a:t>
            </a:fld>
            <a:endParaRPr lang="en-US"/>
          </a:p>
        </p:txBody>
      </p:sp>
    </p:spTree>
    <p:extLst>
      <p:ext uri="{BB962C8B-B14F-4D97-AF65-F5344CB8AC3E}">
        <p14:creationId xmlns:p14="http://schemas.microsoft.com/office/powerpoint/2010/main" val="1570259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A5B0ECF-1B23-41FE-BDD4-C2BBEE2C54E8}" type="datetimeFigureOut">
              <a:rPr lang="en-US" smtClean="0"/>
              <a:t>3/6/2025</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2BBFFBA-DBB4-4D52-899F-0EB3419A3A90}" type="slidenum">
              <a:rPr lang="en-US" smtClean="0"/>
              <a:t>‹#›</a:t>
            </a:fld>
            <a:endParaRPr lang="en-US"/>
          </a:p>
        </p:txBody>
      </p:sp>
    </p:spTree>
    <p:extLst>
      <p:ext uri="{BB962C8B-B14F-4D97-AF65-F5344CB8AC3E}">
        <p14:creationId xmlns:p14="http://schemas.microsoft.com/office/powerpoint/2010/main" val="404020877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etbootstrap.com/docs/4.1/getting-started/introduction/" TargetMode="External"/><Relationship Id="rId2" Type="http://schemas.openxmlformats.org/officeDocument/2006/relationships/hyperlink" Target="https://www.php.net/docs.php" TargetMode="External"/><Relationship Id="rId1" Type="http://schemas.openxmlformats.org/officeDocument/2006/relationships/slideLayout" Target="../slideLayouts/slideLayout2.xml"/><Relationship Id="rId5" Type="http://schemas.openxmlformats.org/officeDocument/2006/relationships/hyperlink" Target="https://www.convertapi.com/doc" TargetMode="External"/><Relationship Id="rId4" Type="http://schemas.openxmlformats.org/officeDocument/2006/relationships/hyperlink" Target="https://www.geeksforgeeks.org/php-tutorial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JSPM Bhivarabai Sawant Institute of Technology and Research ...">
            <a:extLst>
              <a:ext uri="{FF2B5EF4-FFF2-40B4-BE49-F238E27FC236}">
                <a16:creationId xmlns:a16="http://schemas.microsoft.com/office/drawing/2014/main" id="{2D0CA3E1-3C97-0095-0DA7-1D5979F549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5192" y="2012885"/>
            <a:ext cx="1882755" cy="18652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6C9DE3F-3228-D69E-BE5B-528ED7A7EC65}"/>
              </a:ext>
            </a:extLst>
          </p:cNvPr>
          <p:cNvSpPr txBox="1"/>
          <p:nvPr/>
        </p:nvSpPr>
        <p:spPr>
          <a:xfrm>
            <a:off x="1658471" y="0"/>
            <a:ext cx="8875058" cy="646331"/>
          </a:xfrm>
          <a:prstGeom prst="rect">
            <a:avLst/>
          </a:prstGeom>
          <a:noFill/>
        </p:spPr>
        <p:txBody>
          <a:bodyPr wrap="square">
            <a:spAutoFit/>
          </a:bodyPr>
          <a:lstStyle/>
          <a:p>
            <a:pPr algn="ctr"/>
            <a:r>
              <a:rPr lang="en-US" sz="3600" b="1">
                <a:solidFill>
                  <a:srgbClr val="C00000"/>
                </a:solidFill>
                <a:latin typeface="Times New Roman" panose="02020603050405020304" pitchFamily="18" charset="0"/>
                <a:cs typeface="Times New Roman" panose="02020603050405020304" pitchFamily="18" charset="0"/>
              </a:rPr>
              <a:t>T</a:t>
            </a:r>
            <a:r>
              <a:rPr lang="en-IN" sz="3600" b="1">
                <a:solidFill>
                  <a:srgbClr val="C00000"/>
                </a:solidFill>
                <a:latin typeface="Times New Roman" panose="02020603050405020304" pitchFamily="18" charset="0"/>
                <a:cs typeface="Times New Roman" panose="02020603050405020304" pitchFamily="18" charset="0"/>
              </a:rPr>
              <a:t>ITLE : SPPU RESULT ANALYSIS</a:t>
            </a:r>
          </a:p>
        </p:txBody>
      </p:sp>
      <p:sp>
        <p:nvSpPr>
          <p:cNvPr id="7" name="TextBox 6">
            <a:extLst>
              <a:ext uri="{FF2B5EF4-FFF2-40B4-BE49-F238E27FC236}">
                <a16:creationId xmlns:a16="http://schemas.microsoft.com/office/drawing/2014/main" id="{08A610E1-965F-F06B-AE9E-C985826726FA}"/>
              </a:ext>
            </a:extLst>
          </p:cNvPr>
          <p:cNvSpPr txBox="1"/>
          <p:nvPr/>
        </p:nvSpPr>
        <p:spPr>
          <a:xfrm>
            <a:off x="4034117" y="1129553"/>
            <a:ext cx="6096000" cy="400110"/>
          </a:xfrm>
          <a:prstGeom prst="rect">
            <a:avLst/>
          </a:prstGeom>
          <a:noFill/>
        </p:spPr>
        <p:txBody>
          <a:bodyPr wrap="square">
            <a:spAutoFit/>
          </a:bodyPr>
          <a:lstStyle/>
          <a:p>
            <a:r>
              <a:rPr lang="en-US" sz="2000" b="1">
                <a:latin typeface="Times New Roman" panose="02020603050405020304" pitchFamily="18" charset="0"/>
                <a:cs typeface="Times New Roman" panose="02020603050405020304" pitchFamily="18" charset="0"/>
              </a:rPr>
              <a:t>GUIDED BY : Priti Malkhede</a:t>
            </a:r>
            <a:endParaRPr lang="en-IN" sz="2000" b="1">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B7CAEEF-AE43-0B1E-E75F-BE8EB2738FA3}"/>
              </a:ext>
            </a:extLst>
          </p:cNvPr>
          <p:cNvSpPr txBox="1"/>
          <p:nvPr/>
        </p:nvSpPr>
        <p:spPr>
          <a:xfrm>
            <a:off x="4939553" y="1483061"/>
            <a:ext cx="6096000" cy="369332"/>
          </a:xfrm>
          <a:prstGeom prst="rect">
            <a:avLst/>
          </a:prstGeom>
          <a:noFill/>
        </p:spPr>
        <p:txBody>
          <a:bodyPr wrap="square">
            <a:spAutoFit/>
          </a:bodyPr>
          <a:lstStyle/>
          <a:p>
            <a:r>
              <a:rPr lang="en-US" b="1">
                <a:latin typeface="Times New Roman" panose="02020603050405020304" pitchFamily="18" charset="0"/>
                <a:cs typeface="Times New Roman" panose="02020603050405020304" pitchFamily="18" charset="0"/>
              </a:rPr>
              <a:t>A</a:t>
            </a:r>
            <a:r>
              <a:rPr lang="en-IN" b="1">
                <a:latin typeface="Times New Roman" panose="02020603050405020304" pitchFamily="18" charset="0"/>
                <a:cs typeface="Times New Roman" panose="02020603050405020304" pitchFamily="18" charset="0"/>
              </a:rPr>
              <a:t>sst. Professor</a:t>
            </a:r>
          </a:p>
        </p:txBody>
      </p:sp>
      <p:sp>
        <p:nvSpPr>
          <p:cNvPr id="11" name="TextBox 10">
            <a:extLst>
              <a:ext uri="{FF2B5EF4-FFF2-40B4-BE49-F238E27FC236}">
                <a16:creationId xmlns:a16="http://schemas.microsoft.com/office/drawing/2014/main" id="{90564B82-9F18-0AB3-085A-7E650D74438B}"/>
              </a:ext>
            </a:extLst>
          </p:cNvPr>
          <p:cNvSpPr txBox="1"/>
          <p:nvPr/>
        </p:nvSpPr>
        <p:spPr>
          <a:xfrm>
            <a:off x="3558988" y="1852393"/>
            <a:ext cx="6096000" cy="400110"/>
          </a:xfrm>
          <a:prstGeom prst="rect">
            <a:avLst/>
          </a:prstGeom>
          <a:noFill/>
        </p:spPr>
        <p:txBody>
          <a:bodyPr wrap="square">
            <a:spAutoFit/>
          </a:bodyPr>
          <a:lstStyle/>
          <a:p>
            <a:r>
              <a:rPr lang="en-IN" sz="2000" b="1">
                <a:latin typeface="Times New Roman" panose="02020603050405020304" pitchFamily="18" charset="0"/>
                <a:cs typeface="Times New Roman" panose="02020603050405020304" pitchFamily="18" charset="0"/>
              </a:rPr>
              <a:t>Department of Computer Engineering</a:t>
            </a:r>
          </a:p>
        </p:txBody>
      </p:sp>
      <p:sp>
        <p:nvSpPr>
          <p:cNvPr id="13" name="TextBox 12">
            <a:extLst>
              <a:ext uri="{FF2B5EF4-FFF2-40B4-BE49-F238E27FC236}">
                <a16:creationId xmlns:a16="http://schemas.microsoft.com/office/drawing/2014/main" id="{8E841E80-8EB9-BCFF-323E-B6F948D44806}"/>
              </a:ext>
            </a:extLst>
          </p:cNvPr>
          <p:cNvSpPr txBox="1"/>
          <p:nvPr/>
        </p:nvSpPr>
        <p:spPr>
          <a:xfrm>
            <a:off x="5020236" y="3669286"/>
            <a:ext cx="6096000" cy="369332"/>
          </a:xfrm>
          <a:prstGeom prst="rect">
            <a:avLst/>
          </a:prstGeom>
          <a:noFill/>
        </p:spPr>
        <p:txBody>
          <a:bodyPr wrap="square">
            <a:spAutoFit/>
          </a:bodyPr>
          <a:lstStyle/>
          <a:p>
            <a:r>
              <a:rPr lang="en-US" b="1">
                <a:latin typeface="Times New Roman" panose="02020603050405020304" pitchFamily="18" charset="0"/>
                <a:cs typeface="Times New Roman" panose="02020603050405020304" pitchFamily="18" charset="0"/>
              </a:rPr>
              <a:t>P</a:t>
            </a:r>
            <a:r>
              <a:rPr lang="en-IN" b="1">
                <a:latin typeface="Times New Roman" panose="02020603050405020304" pitchFamily="18" charset="0"/>
                <a:cs typeface="Times New Roman" panose="02020603050405020304" pitchFamily="18" charset="0"/>
              </a:rPr>
              <a:t>resented By</a:t>
            </a:r>
            <a:endParaRPr lang="en-IN"/>
          </a:p>
        </p:txBody>
      </p:sp>
      <p:sp>
        <p:nvSpPr>
          <p:cNvPr id="15" name="TextBox 14">
            <a:extLst>
              <a:ext uri="{FF2B5EF4-FFF2-40B4-BE49-F238E27FC236}">
                <a16:creationId xmlns:a16="http://schemas.microsoft.com/office/drawing/2014/main" id="{0D57905D-D3F2-AC06-7806-61E0C7A85289}"/>
              </a:ext>
            </a:extLst>
          </p:cNvPr>
          <p:cNvSpPr txBox="1"/>
          <p:nvPr/>
        </p:nvSpPr>
        <p:spPr>
          <a:xfrm>
            <a:off x="1737192" y="4515849"/>
            <a:ext cx="2278995" cy="400110"/>
          </a:xfrm>
          <a:prstGeom prst="rect">
            <a:avLst/>
          </a:prstGeom>
          <a:noFill/>
        </p:spPr>
        <p:txBody>
          <a:bodyPr wrap="square">
            <a:spAutoFit/>
          </a:bodyPr>
          <a:lstStyle/>
          <a:p>
            <a:r>
              <a:rPr lang="en-US" sz="2000" b="1">
                <a:latin typeface="Times New Roman" panose="02020603050405020304" pitchFamily="18" charset="0"/>
                <a:cs typeface="Times New Roman" panose="02020603050405020304" pitchFamily="18" charset="0"/>
              </a:rPr>
              <a:t>M</a:t>
            </a:r>
            <a:r>
              <a:rPr lang="en-IN" sz="2000" b="1">
                <a:latin typeface="Times New Roman" panose="02020603050405020304" pitchFamily="18" charset="0"/>
                <a:cs typeface="Times New Roman" panose="02020603050405020304" pitchFamily="18" charset="0"/>
              </a:rPr>
              <a:t>ayur Gulve (73)</a:t>
            </a:r>
            <a:endParaRPr lang="en-IN" sz="2000"/>
          </a:p>
        </p:txBody>
      </p:sp>
      <p:sp>
        <p:nvSpPr>
          <p:cNvPr id="19" name="TextBox 18">
            <a:extLst>
              <a:ext uri="{FF2B5EF4-FFF2-40B4-BE49-F238E27FC236}">
                <a16:creationId xmlns:a16="http://schemas.microsoft.com/office/drawing/2014/main" id="{375DB094-2FEE-E7DF-8FA4-CC71213D213A}"/>
              </a:ext>
            </a:extLst>
          </p:cNvPr>
          <p:cNvSpPr txBox="1"/>
          <p:nvPr/>
        </p:nvSpPr>
        <p:spPr>
          <a:xfrm>
            <a:off x="1737192" y="4148659"/>
            <a:ext cx="2538973" cy="400110"/>
          </a:xfrm>
          <a:prstGeom prst="rect">
            <a:avLst/>
          </a:prstGeom>
          <a:noFill/>
        </p:spPr>
        <p:txBody>
          <a:bodyPr wrap="square">
            <a:spAutoFit/>
          </a:bodyPr>
          <a:lstStyle/>
          <a:p>
            <a:r>
              <a:rPr lang="en-IN" sz="2000" b="1">
                <a:latin typeface="Times New Roman" panose="02020603050405020304" pitchFamily="18" charset="0"/>
                <a:cs typeface="Times New Roman" panose="02020603050405020304" pitchFamily="18" charset="0"/>
              </a:rPr>
              <a:t>Ritesh Gaikwad (69)</a:t>
            </a:r>
            <a:endParaRPr lang="en-IN" sz="2000"/>
          </a:p>
        </p:txBody>
      </p:sp>
      <p:sp>
        <p:nvSpPr>
          <p:cNvPr id="21" name="TextBox 20">
            <a:extLst>
              <a:ext uri="{FF2B5EF4-FFF2-40B4-BE49-F238E27FC236}">
                <a16:creationId xmlns:a16="http://schemas.microsoft.com/office/drawing/2014/main" id="{2F25A61F-D1A2-73DD-983C-65AB279686BC}"/>
              </a:ext>
            </a:extLst>
          </p:cNvPr>
          <p:cNvSpPr txBox="1"/>
          <p:nvPr/>
        </p:nvSpPr>
        <p:spPr>
          <a:xfrm>
            <a:off x="7485529" y="4148659"/>
            <a:ext cx="1873624" cy="400110"/>
          </a:xfrm>
          <a:prstGeom prst="rect">
            <a:avLst/>
          </a:prstGeom>
          <a:noFill/>
        </p:spPr>
        <p:txBody>
          <a:bodyPr wrap="square">
            <a:spAutoFit/>
          </a:bodyPr>
          <a:lstStyle/>
          <a:p>
            <a:r>
              <a:rPr lang="en-US" sz="2000" b="1">
                <a:latin typeface="Times New Roman" panose="02020603050405020304" pitchFamily="18" charset="0"/>
                <a:cs typeface="Times New Roman" panose="02020603050405020304" pitchFamily="18" charset="0"/>
              </a:rPr>
              <a:t>Nikhil Rai</a:t>
            </a:r>
            <a:r>
              <a:rPr lang="en-IN" sz="2000" b="1">
                <a:latin typeface="Times New Roman" panose="02020603050405020304" pitchFamily="18" charset="0"/>
                <a:cs typeface="Times New Roman" panose="02020603050405020304" pitchFamily="18" charset="0"/>
              </a:rPr>
              <a:t> (74)</a:t>
            </a:r>
            <a:endParaRPr lang="en-IN" sz="2000"/>
          </a:p>
        </p:txBody>
      </p:sp>
      <p:sp>
        <p:nvSpPr>
          <p:cNvPr id="23" name="TextBox 22">
            <a:extLst>
              <a:ext uri="{FF2B5EF4-FFF2-40B4-BE49-F238E27FC236}">
                <a16:creationId xmlns:a16="http://schemas.microsoft.com/office/drawing/2014/main" id="{D8E23375-7EF5-224C-5DB4-B90562E9F328}"/>
              </a:ext>
            </a:extLst>
          </p:cNvPr>
          <p:cNvSpPr txBox="1"/>
          <p:nvPr/>
        </p:nvSpPr>
        <p:spPr>
          <a:xfrm>
            <a:off x="7485529" y="4522451"/>
            <a:ext cx="2752165" cy="400110"/>
          </a:xfrm>
          <a:prstGeom prst="rect">
            <a:avLst/>
          </a:prstGeom>
          <a:noFill/>
        </p:spPr>
        <p:txBody>
          <a:bodyPr wrap="square">
            <a:spAutoFit/>
          </a:bodyPr>
          <a:lstStyle/>
          <a:p>
            <a:r>
              <a:rPr lang="en-US" sz="2000" b="1">
                <a:latin typeface="Times New Roman" panose="02020603050405020304" pitchFamily="18" charset="0"/>
                <a:cs typeface="Times New Roman" panose="02020603050405020304" pitchFamily="18" charset="0"/>
              </a:rPr>
              <a:t>Vishal Gaikwad</a:t>
            </a:r>
            <a:r>
              <a:rPr lang="en-IN" sz="2000" b="1">
                <a:latin typeface="Times New Roman" panose="02020603050405020304" pitchFamily="18" charset="0"/>
                <a:cs typeface="Times New Roman" panose="02020603050405020304" pitchFamily="18" charset="0"/>
              </a:rPr>
              <a:t> (76)</a:t>
            </a:r>
            <a:endParaRPr lang="en-IN" sz="2000"/>
          </a:p>
        </p:txBody>
      </p:sp>
      <p:sp>
        <p:nvSpPr>
          <p:cNvPr id="25" name="TextBox 24">
            <a:extLst>
              <a:ext uri="{FF2B5EF4-FFF2-40B4-BE49-F238E27FC236}">
                <a16:creationId xmlns:a16="http://schemas.microsoft.com/office/drawing/2014/main" id="{BB316FD4-40CA-4C9F-9B8E-102BF8AA2E08}"/>
              </a:ext>
            </a:extLst>
          </p:cNvPr>
          <p:cNvSpPr txBox="1"/>
          <p:nvPr/>
        </p:nvSpPr>
        <p:spPr>
          <a:xfrm>
            <a:off x="1073886" y="6214092"/>
            <a:ext cx="9305365" cy="461665"/>
          </a:xfrm>
          <a:prstGeom prst="rect">
            <a:avLst/>
          </a:prstGeom>
          <a:noFill/>
        </p:spPr>
        <p:txBody>
          <a:bodyPr wrap="square">
            <a:spAutoFit/>
          </a:bodyPr>
          <a:lstStyle/>
          <a:p>
            <a:pPr algn="r"/>
            <a:r>
              <a:rPr lang="en-US" sz="2400" b="1">
                <a:latin typeface="Times New Roman" panose="02020603050405020304" pitchFamily="18" charset="0"/>
                <a:cs typeface="Times New Roman" panose="02020603050405020304" pitchFamily="18" charset="0"/>
              </a:rPr>
              <a:t>JSPM’s Bhivrabai Sawant Institiute of  Technology and Research </a:t>
            </a:r>
            <a:endParaRPr lang="en-IN" sz="2400"/>
          </a:p>
        </p:txBody>
      </p:sp>
      <p:sp>
        <p:nvSpPr>
          <p:cNvPr id="27" name="TextBox 26">
            <a:extLst>
              <a:ext uri="{FF2B5EF4-FFF2-40B4-BE49-F238E27FC236}">
                <a16:creationId xmlns:a16="http://schemas.microsoft.com/office/drawing/2014/main" id="{E17918AD-2C0A-BD55-8D06-8451F46C6B14}"/>
              </a:ext>
            </a:extLst>
          </p:cNvPr>
          <p:cNvSpPr txBox="1"/>
          <p:nvPr/>
        </p:nvSpPr>
        <p:spPr>
          <a:xfrm>
            <a:off x="3700544" y="5868934"/>
            <a:ext cx="4052047" cy="369332"/>
          </a:xfrm>
          <a:prstGeom prst="rect">
            <a:avLst/>
          </a:prstGeom>
          <a:noFill/>
        </p:spPr>
        <p:txBody>
          <a:bodyPr wrap="square">
            <a:spAutoFit/>
          </a:bodyPr>
          <a:lstStyle/>
          <a:p>
            <a:r>
              <a:rPr lang="en-US" b="1">
                <a:latin typeface="Times New Roman" panose="02020603050405020304" pitchFamily="18" charset="0"/>
                <a:cs typeface="Times New Roman" panose="02020603050405020304" pitchFamily="18" charset="0"/>
              </a:rPr>
              <a:t>Department  of Computer Engineering</a:t>
            </a:r>
            <a:endParaRPr lang="en-IN"/>
          </a:p>
        </p:txBody>
      </p:sp>
    </p:spTree>
    <p:extLst>
      <p:ext uri="{BB962C8B-B14F-4D97-AF65-F5344CB8AC3E}">
        <p14:creationId xmlns:p14="http://schemas.microsoft.com/office/powerpoint/2010/main" val="2136035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19673" y="1746740"/>
            <a:ext cx="8316501" cy="45846"/>
          </a:xfrm>
        </p:spPr>
        <p:txBody>
          <a:bodyPr>
            <a:normAutofit fontScale="90000"/>
          </a:bodyPr>
          <a:lstStyle/>
          <a:p>
            <a:endParaRPr lang="en-US" dirty="0"/>
          </a:p>
        </p:txBody>
      </p:sp>
      <p:sp>
        <p:nvSpPr>
          <p:cNvPr id="4" name="Content Placeholder 3">
            <a:extLst>
              <a:ext uri="{FF2B5EF4-FFF2-40B4-BE49-F238E27FC236}">
                <a16:creationId xmlns:a16="http://schemas.microsoft.com/office/drawing/2014/main" id="{950AE22B-656B-4204-8FA9-1FD90A31B9B9}"/>
              </a:ext>
            </a:extLst>
          </p:cNvPr>
          <p:cNvSpPr>
            <a:spLocks noGrp="1"/>
          </p:cNvSpPr>
          <p:nvPr>
            <p:ph idx="1"/>
          </p:nvPr>
        </p:nvSpPr>
        <p:spPr/>
        <p:txBody>
          <a:bodyPr/>
          <a:lstStyle/>
          <a:p>
            <a:endParaRPr lang="en-IN"/>
          </a:p>
        </p:txBody>
      </p:sp>
      <p:pic>
        <p:nvPicPr>
          <p:cNvPr id="6" name="Content Placeholder 4"/>
          <p:cNvPicPr>
            <a:picLocks noChangeAspect="1"/>
          </p:cNvPicPr>
          <p:nvPr/>
        </p:nvPicPr>
        <p:blipFill>
          <a:blip r:embed="rId2"/>
          <a:stretch>
            <a:fillRect/>
          </a:stretch>
        </p:blipFill>
        <p:spPr>
          <a:xfrm>
            <a:off x="1155826" y="1205200"/>
            <a:ext cx="9854507" cy="4952183"/>
          </a:xfrm>
          <a:prstGeom prst="rect">
            <a:avLst/>
          </a:prstGeom>
        </p:spPr>
      </p:pic>
    </p:spTree>
    <p:extLst>
      <p:ext uri="{BB962C8B-B14F-4D97-AF65-F5344CB8AC3E}">
        <p14:creationId xmlns:p14="http://schemas.microsoft.com/office/powerpoint/2010/main" val="2573542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74324" y="1177019"/>
            <a:ext cx="9988760" cy="5104195"/>
          </a:xfrm>
          <a:prstGeom prst="rect">
            <a:avLst/>
          </a:prstGeom>
        </p:spPr>
      </p:pic>
    </p:spTree>
    <p:extLst>
      <p:ext uri="{BB962C8B-B14F-4D97-AF65-F5344CB8AC3E}">
        <p14:creationId xmlns:p14="http://schemas.microsoft.com/office/powerpoint/2010/main" val="3018412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90743" y="1075765"/>
            <a:ext cx="9991023" cy="5400433"/>
          </a:xfrm>
          <a:prstGeom prst="rect">
            <a:avLst/>
          </a:prstGeom>
        </p:spPr>
      </p:pic>
    </p:spTree>
    <p:extLst>
      <p:ext uri="{BB962C8B-B14F-4D97-AF65-F5344CB8AC3E}">
        <p14:creationId xmlns:p14="http://schemas.microsoft.com/office/powerpoint/2010/main" val="2667588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49928" y="1214844"/>
            <a:ext cx="10079784" cy="5159061"/>
          </a:xfrm>
          <a:prstGeom prst="rect">
            <a:avLst/>
          </a:prstGeom>
        </p:spPr>
      </p:pic>
    </p:spTree>
    <p:extLst>
      <p:ext uri="{BB962C8B-B14F-4D97-AF65-F5344CB8AC3E}">
        <p14:creationId xmlns:p14="http://schemas.microsoft.com/office/powerpoint/2010/main" val="1123273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54779" y="1129551"/>
            <a:ext cx="9911561" cy="5351931"/>
          </a:xfrm>
          <a:prstGeom prst="rect">
            <a:avLst/>
          </a:prstGeom>
        </p:spPr>
      </p:pic>
    </p:spTree>
    <p:extLst>
      <p:ext uri="{BB962C8B-B14F-4D97-AF65-F5344CB8AC3E}">
        <p14:creationId xmlns:p14="http://schemas.microsoft.com/office/powerpoint/2010/main" val="3489748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89800" y="1281954"/>
            <a:ext cx="10269337" cy="5244353"/>
          </a:xfrm>
          <a:prstGeom prst="rect">
            <a:avLst/>
          </a:prstGeom>
        </p:spPr>
      </p:pic>
    </p:spTree>
    <p:extLst>
      <p:ext uri="{BB962C8B-B14F-4D97-AF65-F5344CB8AC3E}">
        <p14:creationId xmlns:p14="http://schemas.microsoft.com/office/powerpoint/2010/main" val="1986199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70577" y="1093694"/>
            <a:ext cx="10148564" cy="5369859"/>
          </a:xfrm>
          <a:prstGeom prst="rect">
            <a:avLst/>
          </a:prstGeom>
        </p:spPr>
      </p:pic>
    </p:spTree>
    <p:extLst>
      <p:ext uri="{BB962C8B-B14F-4D97-AF65-F5344CB8AC3E}">
        <p14:creationId xmlns:p14="http://schemas.microsoft.com/office/powerpoint/2010/main" val="1434414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15899" y="869577"/>
            <a:ext cx="10043019" cy="5803133"/>
          </a:xfrm>
          <a:prstGeom prst="rect">
            <a:avLst/>
          </a:prstGeom>
        </p:spPr>
      </p:pic>
    </p:spTree>
    <p:extLst>
      <p:ext uri="{BB962C8B-B14F-4D97-AF65-F5344CB8AC3E}">
        <p14:creationId xmlns:p14="http://schemas.microsoft.com/office/powerpoint/2010/main" val="757066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9724" y="1072934"/>
            <a:ext cx="10252982" cy="5608620"/>
          </a:xfrm>
          <a:prstGeom prst="rect">
            <a:avLst/>
          </a:prstGeom>
        </p:spPr>
      </p:pic>
    </p:spTree>
    <p:extLst>
      <p:ext uri="{BB962C8B-B14F-4D97-AF65-F5344CB8AC3E}">
        <p14:creationId xmlns:p14="http://schemas.microsoft.com/office/powerpoint/2010/main" val="1382149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18715" y="1220900"/>
            <a:ext cx="10565710" cy="5432498"/>
          </a:xfrm>
          <a:prstGeom prst="rect">
            <a:avLst/>
          </a:prstGeom>
        </p:spPr>
      </p:pic>
    </p:spTree>
    <p:extLst>
      <p:ext uri="{BB962C8B-B14F-4D97-AF65-F5344CB8AC3E}">
        <p14:creationId xmlns:p14="http://schemas.microsoft.com/office/powerpoint/2010/main" val="2812515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8EA9-50CF-257D-E4C3-93BD2D5CD690}"/>
              </a:ext>
            </a:extLst>
          </p:cNvPr>
          <p:cNvSpPr>
            <a:spLocks noGrp="1"/>
          </p:cNvSpPr>
          <p:nvPr>
            <p:ph type="ctrTitle"/>
          </p:nvPr>
        </p:nvSpPr>
        <p:spPr>
          <a:xfrm>
            <a:off x="1726925" y="855032"/>
            <a:ext cx="8915399" cy="721126"/>
          </a:xfrm>
        </p:spPr>
        <p:txBody>
          <a:bodyPr>
            <a:normAutofit fontScale="90000"/>
          </a:bodyPr>
          <a:lstStyle/>
          <a:p>
            <a:pPr algn="ctr"/>
            <a:r>
              <a:rPr lang="en-US" sz="4400" b="1" i="0" dirty="0">
                <a:solidFill>
                  <a:srgbClr val="374151"/>
                </a:solidFill>
                <a:effectLst/>
                <a:latin typeface="Times New Roman" panose="02020603050405020304" pitchFamily="18" charset="0"/>
                <a:cs typeface="Times New Roman" panose="02020603050405020304" pitchFamily="18" charset="0"/>
              </a:rPr>
              <a:t>INTRODUCTION</a:t>
            </a:r>
            <a:endParaRPr lang="en-US" sz="4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1D9D931-F2AF-7F35-F381-A942085F5925}"/>
              </a:ext>
            </a:extLst>
          </p:cNvPr>
          <p:cNvSpPr>
            <a:spLocks noGrp="1"/>
          </p:cNvSpPr>
          <p:nvPr>
            <p:ph type="subTitle" idx="1"/>
          </p:nvPr>
        </p:nvSpPr>
        <p:spPr>
          <a:xfrm>
            <a:off x="2258770" y="1887665"/>
            <a:ext cx="8738150" cy="3365470"/>
          </a:xfrm>
        </p:spPr>
        <p:txBody>
          <a:bodyPr>
            <a:noAutofit/>
          </a:bodyPr>
          <a:lstStyle/>
          <a:p>
            <a:pPr algn="just"/>
            <a:r>
              <a:rPr lang="en-US" sz="2000" b="0" i="0" dirty="0">
                <a:solidFill>
                  <a:srgbClr val="374151"/>
                </a:solidFill>
                <a:effectLst/>
                <a:latin typeface="Times New Roman" panose="02020603050405020304" pitchFamily="18" charset="0"/>
                <a:cs typeface="Times New Roman" panose="02020603050405020304" pitchFamily="18" charset="0"/>
              </a:rPr>
              <a:t>The current result analysis system at our college relies on manual data entry and excel sheets to process and analyze student results. This process is time-consuming, error-prone, and lacks scalability. To address these challenges, we propose the development of an online system named SPPU Result Analysis, which aims to automate the result analysis process and improve overall efficiency.</a:t>
            </a:r>
          </a:p>
          <a:p>
            <a:pPr algn="just"/>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100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14497" y="1075198"/>
            <a:ext cx="10478585" cy="5648331"/>
          </a:xfrm>
          <a:prstGeom prst="rect">
            <a:avLst/>
          </a:prstGeom>
        </p:spPr>
      </p:pic>
    </p:spTree>
    <p:extLst>
      <p:ext uri="{BB962C8B-B14F-4D97-AF65-F5344CB8AC3E}">
        <p14:creationId xmlns:p14="http://schemas.microsoft.com/office/powerpoint/2010/main" val="361475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47565" y="918930"/>
            <a:ext cx="9676881" cy="5676335"/>
          </a:xfrm>
          <a:prstGeom prst="rect">
            <a:avLst/>
          </a:prstGeom>
        </p:spPr>
      </p:pic>
    </p:spTree>
    <p:extLst>
      <p:ext uri="{BB962C8B-B14F-4D97-AF65-F5344CB8AC3E}">
        <p14:creationId xmlns:p14="http://schemas.microsoft.com/office/powerpoint/2010/main" val="939231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D71BC-7C7F-7FD9-6158-0702DF26A465}"/>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FUTURE ENHANCEMENT</a:t>
            </a:r>
          </a:p>
        </p:txBody>
      </p:sp>
      <p:sp>
        <p:nvSpPr>
          <p:cNvPr id="3" name="Content Placeholder 2">
            <a:extLst>
              <a:ext uri="{FF2B5EF4-FFF2-40B4-BE49-F238E27FC236}">
                <a16:creationId xmlns:a16="http://schemas.microsoft.com/office/drawing/2014/main" id="{C8688760-6529-D01B-CE4C-199B18B3B8DE}"/>
              </a:ext>
            </a:extLst>
          </p:cNvPr>
          <p:cNvSpPr>
            <a:spLocks noGrp="1"/>
          </p:cNvSpPr>
          <p:nvPr>
            <p:ph idx="1"/>
          </p:nvPr>
        </p:nvSpPr>
        <p:spPr>
          <a:xfrm>
            <a:off x="1917408" y="1905000"/>
            <a:ext cx="8915400" cy="5396204"/>
          </a:xfrm>
        </p:spPr>
        <p:txBody>
          <a:bodyPr>
            <a:noAutofit/>
          </a:bodyPr>
          <a:lstStyle/>
          <a:p>
            <a:pPr algn="l">
              <a:buFont typeface="Wingdings" panose="05000000000000000000" pitchFamily="2" charset="2"/>
              <a:buChar char="v"/>
            </a:pPr>
            <a:r>
              <a:rPr lang="en-US" sz="2000" b="1" dirty="0">
                <a:solidFill>
                  <a:srgbClr val="374151"/>
                </a:solidFill>
                <a:latin typeface="Times New Roman" panose="02020603050405020304" pitchFamily="18" charset="0"/>
                <a:cs typeface="Times New Roman" panose="02020603050405020304" pitchFamily="18" charset="0"/>
              </a:rPr>
              <a:t>Student Wise Analysis</a:t>
            </a:r>
          </a:p>
          <a:p>
            <a:pPr algn="l">
              <a:buFont typeface="Wingdings" panose="05000000000000000000" pitchFamily="2" charset="2"/>
              <a:buChar char="v"/>
            </a:pPr>
            <a:r>
              <a:rPr lang="en-US" sz="2000" b="1" dirty="0">
                <a:solidFill>
                  <a:srgbClr val="374151"/>
                </a:solidFill>
                <a:latin typeface="Times New Roman" panose="02020603050405020304" pitchFamily="18" charset="0"/>
                <a:cs typeface="Times New Roman" panose="02020603050405020304" pitchFamily="18" charset="0"/>
              </a:rPr>
              <a:t>Uploading </a:t>
            </a:r>
            <a:r>
              <a:rPr lang="en-US" sz="2000" b="1">
                <a:solidFill>
                  <a:srgbClr val="374151"/>
                </a:solidFill>
                <a:latin typeface="Times New Roman" panose="02020603050405020304" pitchFamily="18" charset="0"/>
                <a:cs typeface="Times New Roman" panose="02020603050405020304" pitchFamily="18" charset="0"/>
              </a:rPr>
              <a:t>Students Achievement</a:t>
            </a:r>
          </a:p>
          <a:p>
            <a:pPr algn="l">
              <a:buFont typeface="Wingdings" panose="05000000000000000000" pitchFamily="2" charset="2"/>
              <a:buChar char="v"/>
            </a:pPr>
            <a:r>
              <a:rPr lang="en-US" sz="2000" b="1">
                <a:solidFill>
                  <a:srgbClr val="374151"/>
                </a:solidFill>
                <a:latin typeface="Times New Roman" panose="02020603050405020304" pitchFamily="18" charset="0"/>
                <a:cs typeface="Times New Roman" panose="02020603050405020304" pitchFamily="18" charset="0"/>
              </a:rPr>
              <a:t>Mobile Application</a:t>
            </a:r>
          </a:p>
          <a:p>
            <a:pPr algn="l">
              <a:buFont typeface="Wingdings" panose="05000000000000000000" pitchFamily="2" charset="2"/>
              <a:buChar char="v"/>
            </a:pPr>
            <a:r>
              <a:rPr lang="en-US" sz="2000" b="1">
                <a:solidFill>
                  <a:srgbClr val="374151"/>
                </a:solidFill>
                <a:latin typeface="Times New Roman" panose="02020603050405020304" pitchFamily="18" charset="0"/>
                <a:cs typeface="Times New Roman" panose="02020603050405020304" pitchFamily="18" charset="0"/>
              </a:rPr>
              <a:t>Advance Analytics</a:t>
            </a:r>
          </a:p>
          <a:p>
            <a:pPr algn="l">
              <a:buFont typeface="Wingdings" panose="05000000000000000000" pitchFamily="2" charset="2"/>
              <a:buChar char="v"/>
            </a:pPr>
            <a:endParaRPr lang="en-US" sz="2000" b="1" dirty="0">
              <a:solidFill>
                <a:srgbClr val="374151"/>
              </a:solidFill>
              <a:latin typeface="Times New Roman" panose="02020603050405020304" pitchFamily="18" charset="0"/>
              <a:cs typeface="Times New Roman" panose="02020603050405020304" pitchFamily="18" charset="0"/>
            </a:endParaRPr>
          </a:p>
          <a:p>
            <a:pPr marL="0" indent="0" algn="l">
              <a:buNone/>
            </a:pPr>
            <a:endParaRPr lang="en-US" sz="2000" b="1" dirty="0">
              <a:solidFill>
                <a:srgbClr val="37415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32475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BF9F-A407-39AF-7896-64B8A8F06934}"/>
              </a:ext>
            </a:extLst>
          </p:cNvPr>
          <p:cNvSpPr>
            <a:spLocks noGrp="1"/>
          </p:cNvSpPr>
          <p:nvPr>
            <p:ph type="title"/>
          </p:nvPr>
        </p:nvSpPr>
        <p:spPr>
          <a:xfrm>
            <a:off x="2051749" y="568126"/>
            <a:ext cx="8911687" cy="1280890"/>
          </a:xfrm>
        </p:spPr>
        <p:txBody>
          <a:bodyPr>
            <a:normAutofit/>
          </a:bodyPr>
          <a:lstStyle/>
          <a:p>
            <a:pPr algn="ctr"/>
            <a:r>
              <a:rPr lang="en-US" sz="40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3ED8EE27-5206-4D67-CC9B-FDD966E9D96A}"/>
              </a:ext>
            </a:extLst>
          </p:cNvPr>
          <p:cNvSpPr>
            <a:spLocks noGrp="1"/>
          </p:cNvSpPr>
          <p:nvPr>
            <p:ph idx="1"/>
          </p:nvPr>
        </p:nvSpPr>
        <p:spPr>
          <a:xfrm>
            <a:off x="1842763" y="1849016"/>
            <a:ext cx="8915400" cy="3777622"/>
          </a:xfrm>
        </p:spPr>
        <p:txBody>
          <a:bodyPr>
            <a:normAutofit/>
          </a:bodyPr>
          <a:lstStyle/>
          <a:p>
            <a:pPr marL="0" indent="0" algn="just">
              <a:buNone/>
            </a:pPr>
            <a:r>
              <a:rPr lang="en-US" sz="2000" b="0" i="0">
                <a:solidFill>
                  <a:srgbClr val="374151"/>
                </a:solidFill>
                <a:effectLst/>
                <a:latin typeface="Times New Roman" panose="02020603050405020304" pitchFamily="18" charset="0"/>
                <a:cs typeface="Times New Roman" panose="02020603050405020304" pitchFamily="18" charset="0"/>
              </a:rPr>
              <a:t>The SPPU </a:t>
            </a:r>
            <a:r>
              <a:rPr lang="en-US" sz="2000" b="0" i="0" dirty="0">
                <a:solidFill>
                  <a:srgbClr val="374151"/>
                </a:solidFill>
                <a:effectLst/>
                <a:latin typeface="Times New Roman" panose="02020603050405020304" pitchFamily="18" charset="0"/>
                <a:cs typeface="Times New Roman" panose="02020603050405020304" pitchFamily="18" charset="0"/>
              </a:rPr>
              <a:t>Result Analysis project successfully aims to revolutionize the result analysis process at our college by transitioning from manual excel-based data entry to an efficient online system. By leveraging modern technologies, such as </a:t>
            </a:r>
            <a:r>
              <a:rPr lang="en-US" sz="2000" b="0" i="0" dirty="0" err="1">
                <a:solidFill>
                  <a:srgbClr val="374151"/>
                </a:solidFill>
                <a:effectLst/>
                <a:latin typeface="Times New Roman" panose="02020603050405020304" pitchFamily="18" charset="0"/>
                <a:cs typeface="Times New Roman" panose="02020603050405020304" pitchFamily="18" charset="0"/>
              </a:rPr>
              <a:t>ConvertAPI</a:t>
            </a:r>
            <a:r>
              <a:rPr lang="en-US" sz="2000" b="0" i="0" dirty="0">
                <a:solidFill>
                  <a:srgbClr val="374151"/>
                </a:solidFill>
                <a:effectLst/>
                <a:latin typeface="Times New Roman" panose="02020603050405020304" pitchFamily="18" charset="0"/>
                <a:cs typeface="Times New Roman" panose="02020603050405020304" pitchFamily="18" charset="0"/>
              </a:rPr>
              <a:t> and a database management system, we have streamlined the entire workflow and enhanced the accuracy and accessibility of result analysis.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7634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8DB93-A038-4B5D-CEAF-00C7056CBA07}"/>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FD0D222E-33B7-7ED0-B626-2F3AEC84D142}"/>
              </a:ext>
            </a:extLst>
          </p:cNvPr>
          <p:cNvSpPr>
            <a:spLocks noGrp="1"/>
          </p:cNvSpPr>
          <p:nvPr>
            <p:ph idx="1"/>
          </p:nvPr>
        </p:nvSpPr>
        <p:spPr>
          <a:xfrm>
            <a:off x="2010715" y="1755711"/>
            <a:ext cx="8915400" cy="3777622"/>
          </a:xfrm>
        </p:spPr>
        <p:txBody>
          <a:bodyPr/>
          <a:lstStyle/>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PHP Documentation</a:t>
            </a:r>
            <a:r>
              <a:rPr lang="en-US" dirty="0">
                <a:latin typeface="Times New Roman" panose="02020603050405020304" pitchFamily="18" charset="0"/>
                <a:cs typeface="Times New Roman" panose="02020603050405020304" pitchFamily="18" charset="0"/>
              </a:rPr>
              <a:t> : </a:t>
            </a:r>
            <a:r>
              <a:rPr lang="en-US" dirty="0">
                <a:latin typeface="Times New Roman" panose="02020603050405020304" pitchFamily="18" charset="0"/>
                <a:cs typeface="Times New Roman" panose="02020603050405020304" pitchFamily="18" charset="0"/>
                <a:hlinkClick r:id="rId2"/>
              </a:rPr>
              <a:t>https://www.php.net/docs</a:t>
            </a:r>
            <a:r>
              <a:rPr lang="en-US">
                <a:latin typeface="Times New Roman" panose="02020603050405020304" pitchFamily="18" charset="0"/>
                <a:cs typeface="Times New Roman" panose="02020603050405020304" pitchFamily="18" charset="0"/>
                <a:hlinkClick r:id="rId2"/>
              </a:rPr>
              <a:t>.php</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Bootstrap Documentation : </a:t>
            </a:r>
            <a:r>
              <a:rPr lang="en-US" dirty="0">
                <a:latin typeface="Times New Roman" panose="02020603050405020304" pitchFamily="18" charset="0"/>
                <a:cs typeface="Times New Roman" panose="02020603050405020304" pitchFamily="18" charset="0"/>
                <a:hlinkClick r:id="rId3"/>
              </a:rPr>
              <a:t>https://getbootstrap.com/docs/4.1/getting-started/</a:t>
            </a:r>
            <a:r>
              <a:rPr lang="en-US">
                <a:latin typeface="Times New Roman" panose="02020603050405020304" pitchFamily="18" charset="0"/>
                <a:cs typeface="Times New Roman" panose="02020603050405020304" pitchFamily="18" charset="0"/>
                <a:hlinkClick r:id="rId3"/>
              </a:rPr>
              <a:t>introduction/</a:t>
            </a:r>
            <a:endParaRPr lang="en-US">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b="1">
                <a:latin typeface="Times New Roman" panose="02020603050405020304" pitchFamily="18" charset="0"/>
                <a:cs typeface="Times New Roman" panose="02020603050405020304" pitchFamily="18" charset="0"/>
              </a:rPr>
              <a:t>Geeks </a:t>
            </a:r>
            <a:r>
              <a:rPr lang="en-US" b="1" dirty="0">
                <a:latin typeface="Times New Roman" panose="02020603050405020304" pitchFamily="18" charset="0"/>
                <a:cs typeface="Times New Roman" panose="02020603050405020304" pitchFamily="18" charset="0"/>
              </a:rPr>
              <a:t>For Geeks </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hlinkClick r:id="rId4"/>
              </a:rPr>
              <a:t>https://www.geeksforgeeks.org/</a:t>
            </a:r>
            <a:r>
              <a:rPr lang="en-US">
                <a:latin typeface="Times New Roman" panose="02020603050405020304" pitchFamily="18" charset="0"/>
                <a:cs typeface="Times New Roman" panose="02020603050405020304" pitchFamily="18" charset="0"/>
                <a:hlinkClick r:id="rId4"/>
              </a:rPr>
              <a:t>php-tutorials/</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b="1" dirty="0" err="1">
                <a:latin typeface="Times New Roman" panose="02020603050405020304" pitchFamily="18" charset="0"/>
                <a:cs typeface="Times New Roman" panose="02020603050405020304" pitchFamily="18" charset="0"/>
              </a:rPr>
              <a:t>ConvertAPI</a:t>
            </a:r>
            <a:r>
              <a:rPr lang="en-US" b="1" dirty="0">
                <a:latin typeface="Times New Roman" panose="02020603050405020304" pitchFamily="18" charset="0"/>
                <a:cs typeface="Times New Roman" panose="02020603050405020304" pitchFamily="18" charset="0"/>
              </a:rPr>
              <a:t> Documentation</a:t>
            </a:r>
            <a:r>
              <a:rPr lang="en-US" dirty="0">
                <a:latin typeface="Times New Roman" panose="02020603050405020304" pitchFamily="18" charset="0"/>
                <a:cs typeface="Times New Roman" panose="02020603050405020304" pitchFamily="18" charset="0"/>
              </a:rPr>
              <a:t> : </a:t>
            </a:r>
            <a:r>
              <a:rPr lang="en-US" dirty="0">
                <a:latin typeface="Times New Roman" panose="02020603050405020304" pitchFamily="18" charset="0"/>
                <a:cs typeface="Times New Roman" panose="02020603050405020304" pitchFamily="18" charset="0"/>
                <a:hlinkClick r:id="rId5"/>
              </a:rPr>
              <a:t>https://www.convertapi.com/doc</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3430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0E6B8-DDC3-355A-0FE9-1C68E48C2C8D}"/>
              </a:ext>
            </a:extLst>
          </p:cNvPr>
          <p:cNvSpPr>
            <a:spLocks noGrp="1"/>
          </p:cNvSpPr>
          <p:nvPr>
            <p:ph type="title"/>
          </p:nvPr>
        </p:nvSpPr>
        <p:spPr>
          <a:xfrm>
            <a:off x="1445442" y="1870204"/>
            <a:ext cx="8911687" cy="1280890"/>
          </a:xfrm>
        </p:spPr>
        <p:txBody>
          <a:bodyPr>
            <a:noAutofit/>
          </a:bodyPr>
          <a:lstStyle/>
          <a:p>
            <a:pPr algn="ctr"/>
            <a:r>
              <a:rPr lang="en-US" sz="9600" b="1">
                <a:latin typeface="Times New Roman" panose="02020603050405020304" pitchFamily="18" charset="0"/>
                <a:cs typeface="Times New Roman" panose="02020603050405020304" pitchFamily="18" charset="0"/>
              </a:rPr>
              <a:t>THANK</a:t>
            </a:r>
            <a:br>
              <a:rPr lang="en-US" sz="9600" b="1">
                <a:latin typeface="Times New Roman" panose="02020603050405020304" pitchFamily="18" charset="0"/>
                <a:cs typeface="Times New Roman" panose="02020603050405020304" pitchFamily="18" charset="0"/>
              </a:rPr>
            </a:br>
            <a:r>
              <a:rPr lang="en-US" sz="9600" b="1">
                <a:latin typeface="Times New Roman" panose="02020603050405020304" pitchFamily="18" charset="0"/>
                <a:cs typeface="Times New Roman" panose="02020603050405020304" pitchFamily="18" charset="0"/>
              </a:rPr>
              <a:t> YOU</a:t>
            </a:r>
            <a:endParaRPr lang="en-IN" sz="9600"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6252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F9519-933B-8E9D-BE70-CE06B9E8E110}"/>
              </a:ext>
            </a:extLst>
          </p:cNvPr>
          <p:cNvSpPr>
            <a:spLocks noGrp="1"/>
          </p:cNvSpPr>
          <p:nvPr>
            <p:ph type="title"/>
          </p:nvPr>
        </p:nvSpPr>
        <p:spPr/>
        <p:txBody>
          <a:bodyPr/>
          <a:lstStyle/>
          <a:p>
            <a:pPr algn="ctr"/>
            <a:r>
              <a:rPr lang="en-US" sz="4000" b="1" dirty="0">
                <a:latin typeface="Times New Roman" panose="02020603050405020304" pitchFamily="18" charset="0"/>
                <a:cs typeface="Times New Roman" panose="02020603050405020304" pitchFamily="18" charset="0"/>
              </a:rPr>
              <a:t>EXISTING SYSTEM</a:t>
            </a:r>
            <a:br>
              <a:rPr lang="en-IN" sz="3600" b="1" dirty="0">
                <a:latin typeface="Times New Roman" panose="02020603050405020304" pitchFamily="18" charset="0"/>
                <a:cs typeface="Times New Roman"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B953F00-2045-9EBC-7950-998AB1A4BA05}"/>
              </a:ext>
            </a:extLst>
          </p:cNvPr>
          <p:cNvSpPr>
            <a:spLocks noGrp="1"/>
          </p:cNvSpPr>
          <p:nvPr>
            <p:ph idx="1"/>
          </p:nvPr>
        </p:nvSpPr>
        <p:spPr>
          <a:xfrm>
            <a:off x="1259633" y="1520890"/>
            <a:ext cx="10244979" cy="4390332"/>
          </a:xfrm>
        </p:spPr>
        <p:txBody>
          <a:bodyPr>
            <a:normAutofit/>
          </a:bodyPr>
          <a:lstStyle/>
          <a:p>
            <a:pPr algn="l">
              <a:buFont typeface="Wingdings" panose="05000000000000000000" pitchFamily="2" charset="2"/>
              <a:buChar char="v"/>
            </a:pPr>
            <a:r>
              <a:rPr lang="en-US" sz="2000" b="1" i="0" dirty="0">
                <a:solidFill>
                  <a:srgbClr val="374151"/>
                </a:solidFill>
                <a:effectLst/>
                <a:latin typeface="Times New Roman" panose="02020603050405020304" pitchFamily="18" charset="0"/>
                <a:cs typeface="Times New Roman" panose="02020603050405020304" pitchFamily="18" charset="0"/>
              </a:rPr>
              <a:t>Result Data Collection</a:t>
            </a:r>
            <a:r>
              <a:rPr lang="en-US" sz="2000" b="0" i="0" dirty="0">
                <a:solidFill>
                  <a:srgbClr val="374151"/>
                </a:solidFill>
                <a:effectLst/>
                <a:latin typeface="Times New Roman" panose="02020603050405020304" pitchFamily="18" charset="0"/>
                <a:cs typeface="Times New Roman" panose="02020603050405020304" pitchFamily="18" charset="0"/>
              </a:rPr>
              <a:t> : The college collects the result data for each student, including marks obtained in different subjects, attendance records, and any other relevant information. This data is usually provided by faculty members or exam administrators.</a:t>
            </a:r>
          </a:p>
          <a:p>
            <a:pPr algn="l">
              <a:buFont typeface="Wingdings" panose="05000000000000000000" pitchFamily="2" charset="2"/>
              <a:buChar char="v"/>
            </a:pPr>
            <a:r>
              <a:rPr lang="en-US" sz="2000" b="1" i="0" dirty="0">
                <a:solidFill>
                  <a:srgbClr val="374151"/>
                </a:solidFill>
                <a:effectLst/>
                <a:latin typeface="Times New Roman" panose="02020603050405020304" pitchFamily="18" charset="0"/>
                <a:cs typeface="Times New Roman" panose="02020603050405020304" pitchFamily="18" charset="0"/>
              </a:rPr>
              <a:t>Manual Data Entry</a:t>
            </a:r>
            <a:r>
              <a:rPr lang="en-US" sz="2000" b="0" i="0" dirty="0">
                <a:solidFill>
                  <a:srgbClr val="374151"/>
                </a:solidFill>
                <a:effectLst/>
                <a:latin typeface="Times New Roman" panose="02020603050405020304" pitchFamily="18" charset="0"/>
                <a:cs typeface="Times New Roman" panose="02020603050405020304" pitchFamily="18" charset="0"/>
              </a:rPr>
              <a:t> : The collected data is manually entered into an Excel spreadsheet. Each student's information, including subject marks, is entered row by row in the spreadsheet.</a:t>
            </a:r>
          </a:p>
          <a:p>
            <a:pPr algn="l">
              <a:buFont typeface="Wingdings" panose="05000000000000000000" pitchFamily="2" charset="2"/>
              <a:buChar char="v"/>
            </a:pPr>
            <a:r>
              <a:rPr lang="en-US" sz="2000" b="1" i="0" dirty="0">
                <a:solidFill>
                  <a:srgbClr val="374151"/>
                </a:solidFill>
                <a:effectLst/>
                <a:latin typeface="Times New Roman" panose="02020603050405020304" pitchFamily="18" charset="0"/>
                <a:cs typeface="Times New Roman" panose="02020603050405020304" pitchFamily="18" charset="0"/>
              </a:rPr>
              <a:t>Data Analysis</a:t>
            </a:r>
            <a:r>
              <a:rPr lang="en-US" sz="2000" b="0" i="0" dirty="0">
                <a:solidFill>
                  <a:srgbClr val="374151"/>
                </a:solidFill>
                <a:effectLst/>
                <a:latin typeface="Times New Roman" panose="02020603050405020304" pitchFamily="18" charset="0"/>
                <a:cs typeface="Times New Roman" panose="02020603050405020304" pitchFamily="18" charset="0"/>
              </a:rPr>
              <a:t> : Once the data is entered, the college performs various analysis tasks using Excel's formulas and functions. This may include calculating averages, generating reports, identifying top-performing students, and other statistical analysis as required.</a:t>
            </a:r>
          </a:p>
          <a:p>
            <a:pPr algn="l">
              <a:buFont typeface="Wingdings" panose="05000000000000000000" pitchFamily="2" charset="2"/>
              <a:buChar char="v"/>
            </a:pPr>
            <a:r>
              <a:rPr lang="en-US" sz="2000" b="1" i="0" dirty="0">
                <a:solidFill>
                  <a:srgbClr val="374151"/>
                </a:solidFill>
                <a:effectLst/>
                <a:latin typeface="Times New Roman" panose="02020603050405020304" pitchFamily="18" charset="0"/>
                <a:cs typeface="Times New Roman" panose="02020603050405020304" pitchFamily="18" charset="0"/>
              </a:rPr>
              <a:t>Report Generation</a:t>
            </a:r>
            <a:r>
              <a:rPr lang="en-US" sz="2000" b="0" i="0" dirty="0">
                <a:solidFill>
                  <a:srgbClr val="374151"/>
                </a:solidFill>
                <a:effectLst/>
                <a:latin typeface="Times New Roman" panose="02020603050405020304" pitchFamily="18" charset="0"/>
                <a:cs typeface="Times New Roman" panose="02020603050405020304" pitchFamily="18" charset="0"/>
              </a:rPr>
              <a:t> : Based on the analyzed data, reports are created manually using Excel. These reports may include subject-wise performance, overall performance, class-wise analysis, and other relevant </a:t>
            </a:r>
            <a:r>
              <a:rPr lang="en-US" sz="2000" b="0" i="0">
                <a:solidFill>
                  <a:srgbClr val="374151"/>
                </a:solidFill>
                <a:effectLst/>
                <a:latin typeface="Times New Roman" panose="02020603050405020304" pitchFamily="18" charset="0"/>
                <a:cs typeface="Times New Roman" panose="02020603050405020304" pitchFamily="18" charset="0"/>
              </a:rPr>
              <a:t>metrics.</a:t>
            </a:r>
            <a:endParaRPr lang="en-US" dirty="0"/>
          </a:p>
        </p:txBody>
      </p:sp>
    </p:spTree>
    <p:extLst>
      <p:ext uri="{BB962C8B-B14F-4D97-AF65-F5344CB8AC3E}">
        <p14:creationId xmlns:p14="http://schemas.microsoft.com/office/powerpoint/2010/main" val="3046974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9F8CD-B3DB-7107-CBF2-6A2F1028497B}"/>
              </a:ext>
            </a:extLst>
          </p:cNvPr>
          <p:cNvSpPr>
            <a:spLocks noGrp="1"/>
          </p:cNvSpPr>
          <p:nvPr>
            <p:ph type="title"/>
          </p:nvPr>
        </p:nvSpPr>
        <p:spPr>
          <a:xfrm>
            <a:off x="2173047" y="465490"/>
            <a:ext cx="8911687" cy="1280890"/>
          </a:xfrm>
        </p:spPr>
        <p:txBody>
          <a:bodyPr>
            <a:normAutofit/>
          </a:bodyPr>
          <a:lstStyle/>
          <a:p>
            <a:pPr algn="ctr"/>
            <a:r>
              <a:rPr lang="en-US" sz="4000" b="1" dirty="0">
                <a:latin typeface="Times New Roman" panose="02020603050405020304" pitchFamily="18" charset="0"/>
                <a:cs typeface="Times New Roman" panose="02020603050405020304" pitchFamily="18" charset="0"/>
              </a:rPr>
              <a:t>SYSTEM ARCHITECTURE</a:t>
            </a:r>
          </a:p>
        </p:txBody>
      </p:sp>
      <p:pic>
        <p:nvPicPr>
          <p:cNvPr id="4" name="Content Placeholder 3"/>
          <p:cNvPicPr>
            <a:picLocks noGrp="1" noChangeAspect="1"/>
          </p:cNvPicPr>
          <p:nvPr>
            <p:ph idx="1"/>
          </p:nvPr>
        </p:nvPicPr>
        <p:blipFill>
          <a:blip r:embed="rId2"/>
          <a:stretch>
            <a:fillRect/>
          </a:stretch>
        </p:blipFill>
        <p:spPr>
          <a:xfrm>
            <a:off x="1107266" y="1361547"/>
            <a:ext cx="9842674" cy="4291343"/>
          </a:xfrm>
          <a:prstGeom prst="rect">
            <a:avLst/>
          </a:prstGeom>
        </p:spPr>
      </p:pic>
    </p:spTree>
    <p:extLst>
      <p:ext uri="{BB962C8B-B14F-4D97-AF65-F5344CB8AC3E}">
        <p14:creationId xmlns:p14="http://schemas.microsoft.com/office/powerpoint/2010/main" val="100425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8DAC-B98D-8726-1924-7ACE0B7D0295}"/>
              </a:ext>
            </a:extLst>
          </p:cNvPr>
          <p:cNvSpPr>
            <a:spLocks noGrp="1"/>
          </p:cNvSpPr>
          <p:nvPr>
            <p:ph type="title"/>
          </p:nvPr>
        </p:nvSpPr>
        <p:spPr>
          <a:xfrm>
            <a:off x="1640156" y="0"/>
            <a:ext cx="8911687" cy="1280890"/>
          </a:xfrm>
        </p:spPr>
        <p:txBody>
          <a:bodyPr>
            <a:normAutofit/>
          </a:bodyPr>
          <a:lstStyle/>
          <a:p>
            <a:pPr algn="ctr"/>
            <a:r>
              <a:rPr lang="en-US" sz="4000" b="1" dirty="0">
                <a:latin typeface="Times New Roman" panose="02020603050405020304" pitchFamily="18" charset="0"/>
                <a:cs typeface="Times New Roman" panose="02020603050405020304" pitchFamily="18" charset="0"/>
              </a:rPr>
              <a:t>ALGORITHM</a:t>
            </a:r>
          </a:p>
        </p:txBody>
      </p:sp>
      <p:sp>
        <p:nvSpPr>
          <p:cNvPr id="3" name="Content Placeholder 2">
            <a:extLst>
              <a:ext uri="{FF2B5EF4-FFF2-40B4-BE49-F238E27FC236}">
                <a16:creationId xmlns:a16="http://schemas.microsoft.com/office/drawing/2014/main" id="{E8F36BDB-E499-C319-736E-A6B5E49F57B4}"/>
              </a:ext>
            </a:extLst>
          </p:cNvPr>
          <p:cNvSpPr>
            <a:spLocks noGrp="1"/>
          </p:cNvSpPr>
          <p:nvPr>
            <p:ph idx="1"/>
          </p:nvPr>
        </p:nvSpPr>
        <p:spPr>
          <a:xfrm>
            <a:off x="1506903" y="514125"/>
            <a:ext cx="8915400" cy="5495365"/>
          </a:xfrm>
        </p:spPr>
        <p:txBody>
          <a:bodyPr>
            <a:normAutofit fontScale="92500" lnSpcReduction="20000"/>
          </a:bodyPr>
          <a:lstStyle/>
          <a:p>
            <a:pPr>
              <a:buFont typeface="Wingdings" panose="05000000000000000000" pitchFamily="2" charset="2"/>
              <a:buChar char="v"/>
            </a:pPr>
            <a:r>
              <a:rPr lang="en-US" sz="1700" b="1">
                <a:latin typeface="Times New Roman" panose="02020603050405020304" pitchFamily="18" charset="0"/>
                <a:cs typeface="Times New Roman" panose="02020603050405020304" pitchFamily="18" charset="0"/>
              </a:rPr>
              <a:t>Upload Result PDF</a:t>
            </a:r>
          </a:p>
          <a:p>
            <a:pPr marL="800100" lvl="1" indent="-342900">
              <a:buAutoNum type="arabicParenR"/>
            </a:pPr>
            <a:r>
              <a:rPr lang="en-US" sz="1700">
                <a:latin typeface="Times New Roman" panose="02020603050405020304" pitchFamily="18" charset="0"/>
                <a:cs typeface="Times New Roman" panose="02020603050405020304" pitchFamily="18" charset="0"/>
              </a:rPr>
              <a:t>Start</a:t>
            </a:r>
          </a:p>
          <a:p>
            <a:pPr marL="800100" lvl="1" indent="-342900">
              <a:buAutoNum type="arabicParenR"/>
            </a:pPr>
            <a:r>
              <a:rPr lang="en-US" sz="1700">
                <a:latin typeface="Times New Roman" panose="02020603050405020304" pitchFamily="18" charset="0"/>
                <a:cs typeface="Times New Roman" panose="02020603050405020304" pitchFamily="18" charset="0"/>
              </a:rPr>
              <a:t>Take the Result PDF,  Result PDF Batch and Result PDF Year</a:t>
            </a:r>
          </a:p>
          <a:p>
            <a:pPr marL="800100" lvl="1" indent="-342900">
              <a:buAutoNum type="arabicParenR"/>
            </a:pPr>
            <a:r>
              <a:rPr lang="en-US" sz="1700">
                <a:latin typeface="Times New Roman" panose="02020603050405020304" pitchFamily="18" charset="0"/>
                <a:cs typeface="Times New Roman" panose="02020603050405020304" pitchFamily="18" charset="0"/>
              </a:rPr>
              <a:t>Convert PDF File into CSV file using convertAPI</a:t>
            </a:r>
          </a:p>
          <a:p>
            <a:pPr marL="800100" lvl="1" indent="-342900">
              <a:buAutoNum type="arabicParenR"/>
            </a:pPr>
            <a:r>
              <a:rPr lang="en-US" sz="1700">
                <a:latin typeface="Times New Roman" panose="02020603050405020304" pitchFamily="18" charset="0"/>
                <a:cs typeface="Times New Roman" panose="02020603050405020304" pitchFamily="18" charset="0"/>
              </a:rPr>
              <a:t>Fetch the data from CSV file and Store the data in MySql Database </a:t>
            </a:r>
          </a:p>
          <a:p>
            <a:pPr marL="800100" lvl="1" indent="-342900">
              <a:buAutoNum type="arabicParenR"/>
            </a:pPr>
            <a:r>
              <a:rPr lang="en-US" sz="1700">
                <a:latin typeface="Times New Roman" panose="02020603050405020304" pitchFamily="18" charset="0"/>
                <a:cs typeface="Times New Roman" panose="02020603050405020304" pitchFamily="18" charset="0"/>
              </a:rPr>
              <a:t>Stop</a:t>
            </a:r>
          </a:p>
          <a:p>
            <a:pPr>
              <a:buFont typeface="Wingdings" panose="05000000000000000000" pitchFamily="2" charset="2"/>
              <a:buChar char="v"/>
            </a:pPr>
            <a:r>
              <a:rPr lang="en-US" sz="1700" b="1">
                <a:latin typeface="Times New Roman" panose="02020603050405020304" pitchFamily="18" charset="0"/>
                <a:cs typeface="Times New Roman" panose="02020603050405020304" pitchFamily="18" charset="0"/>
              </a:rPr>
              <a:t>Subject Wise Analysis</a:t>
            </a:r>
          </a:p>
          <a:p>
            <a:pPr marL="800100" lvl="1" indent="-342900">
              <a:buAutoNum type="arabicParenR"/>
            </a:pPr>
            <a:r>
              <a:rPr lang="en-US" sz="1700">
                <a:latin typeface="Times New Roman" panose="02020603050405020304" pitchFamily="18" charset="0"/>
                <a:cs typeface="Times New Roman" panose="02020603050405020304" pitchFamily="18" charset="0"/>
              </a:rPr>
              <a:t>Start</a:t>
            </a:r>
          </a:p>
          <a:p>
            <a:pPr marL="800100" lvl="1" indent="-342900">
              <a:buAutoNum type="arabicParenR"/>
            </a:pPr>
            <a:r>
              <a:rPr lang="en-US" sz="1700">
                <a:latin typeface="Times New Roman" panose="02020603050405020304" pitchFamily="18" charset="0"/>
                <a:cs typeface="Times New Roman" panose="02020603050405020304" pitchFamily="18" charset="0"/>
              </a:rPr>
              <a:t>Take Batch, Year and Subject </a:t>
            </a:r>
          </a:p>
          <a:p>
            <a:pPr marL="800100" lvl="1" indent="-342900">
              <a:buAutoNum type="arabicParenR"/>
            </a:pPr>
            <a:r>
              <a:rPr lang="en-US" sz="1700">
                <a:latin typeface="Times New Roman" panose="02020603050405020304" pitchFamily="18" charset="0"/>
                <a:cs typeface="Times New Roman" panose="02020603050405020304" pitchFamily="18" charset="0"/>
              </a:rPr>
              <a:t>Fetch the Subject Data from the MySql Database and Display the Topper list, Fail Student list, Pass Student list and All Student List of that subject.</a:t>
            </a:r>
          </a:p>
          <a:p>
            <a:pPr marL="800100" lvl="1" indent="-342900">
              <a:buAutoNum type="arabicParenR"/>
            </a:pPr>
            <a:r>
              <a:rPr lang="en-US" sz="1700">
                <a:latin typeface="Times New Roman" panose="02020603050405020304" pitchFamily="18" charset="0"/>
                <a:cs typeface="Times New Roman" panose="02020603050405020304" pitchFamily="18" charset="0"/>
              </a:rPr>
              <a:t>Stop</a:t>
            </a:r>
          </a:p>
          <a:p>
            <a:pPr>
              <a:buFont typeface="Wingdings" panose="05000000000000000000" pitchFamily="2" charset="2"/>
              <a:buChar char="v"/>
            </a:pPr>
            <a:r>
              <a:rPr lang="en-US" sz="1700" b="1">
                <a:latin typeface="Times New Roman" panose="02020603050405020304" pitchFamily="18" charset="0"/>
                <a:cs typeface="Times New Roman" panose="02020603050405020304" pitchFamily="18" charset="0"/>
              </a:rPr>
              <a:t>Batch Wise Analysis</a:t>
            </a:r>
          </a:p>
          <a:p>
            <a:pPr marL="800100" lvl="1" indent="-342900">
              <a:buAutoNum type="arabicParenR"/>
            </a:pPr>
            <a:r>
              <a:rPr lang="en-US" sz="1700">
                <a:latin typeface="Times New Roman" panose="02020603050405020304" pitchFamily="18" charset="0"/>
                <a:cs typeface="Times New Roman" panose="02020603050405020304" pitchFamily="18" charset="0"/>
              </a:rPr>
              <a:t>Start</a:t>
            </a:r>
          </a:p>
          <a:p>
            <a:pPr marL="800100" lvl="1" indent="-342900">
              <a:buAutoNum type="arabicParenR"/>
            </a:pPr>
            <a:r>
              <a:rPr lang="en-US" sz="1700">
                <a:latin typeface="Times New Roman" panose="02020603050405020304" pitchFamily="18" charset="0"/>
                <a:cs typeface="Times New Roman" panose="02020603050405020304" pitchFamily="18" charset="0"/>
              </a:rPr>
              <a:t>Take the Batch and Year from the user </a:t>
            </a:r>
          </a:p>
          <a:p>
            <a:pPr marL="800100" lvl="1" indent="-342900">
              <a:buAutoNum type="arabicParenR"/>
            </a:pPr>
            <a:r>
              <a:rPr lang="en-US" sz="1700">
                <a:latin typeface="Times New Roman" panose="02020603050405020304" pitchFamily="18" charset="0"/>
                <a:cs typeface="Times New Roman" panose="02020603050405020304" pitchFamily="18" charset="0"/>
              </a:rPr>
              <a:t>Fetch the Batch Data of that year from MySql database and Display the Batch Analysis</a:t>
            </a:r>
          </a:p>
          <a:p>
            <a:pPr marL="800100" lvl="1" indent="-342900">
              <a:buAutoNum type="arabicParenR"/>
            </a:pPr>
            <a:r>
              <a:rPr lang="en-US" sz="1700">
                <a:latin typeface="Times New Roman" panose="02020603050405020304" pitchFamily="18" charset="0"/>
                <a:cs typeface="Times New Roman" panose="02020603050405020304" pitchFamily="18" charset="0"/>
              </a:rPr>
              <a:t>Stop</a:t>
            </a:r>
          </a:p>
          <a:p>
            <a:pPr marL="457200" lvl="1" indent="0">
              <a:buNone/>
            </a:pP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4693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5F31B-0859-B47F-F413-E8A6736BC004}"/>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SYSTEM REQUIREMENTS</a:t>
            </a:r>
          </a:p>
        </p:txBody>
      </p:sp>
      <p:sp>
        <p:nvSpPr>
          <p:cNvPr id="3" name="Content Placeholder 2">
            <a:extLst>
              <a:ext uri="{FF2B5EF4-FFF2-40B4-BE49-F238E27FC236}">
                <a16:creationId xmlns:a16="http://schemas.microsoft.com/office/drawing/2014/main" id="{6F8DC3F2-6795-2D2D-355E-04BC70C48C67}"/>
              </a:ext>
            </a:extLst>
          </p:cNvPr>
          <p:cNvSpPr>
            <a:spLocks noGrp="1"/>
          </p:cNvSpPr>
          <p:nvPr>
            <p:ph idx="1"/>
          </p:nvPr>
        </p:nvSpPr>
        <p:spPr>
          <a:xfrm>
            <a:off x="2085359" y="1993641"/>
            <a:ext cx="8915400" cy="3777622"/>
          </a:xfrm>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HTML, CSS</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Convert API</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XAMPP</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VS Code</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PHP</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Bootstrap</a:t>
            </a:r>
          </a:p>
        </p:txBody>
      </p:sp>
    </p:spTree>
    <p:extLst>
      <p:ext uri="{BB962C8B-B14F-4D97-AF65-F5344CB8AC3E}">
        <p14:creationId xmlns:p14="http://schemas.microsoft.com/office/powerpoint/2010/main" val="2547944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FD214-5D75-3E85-F627-150FDBF22000}"/>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PROJECT MODULES</a:t>
            </a:r>
          </a:p>
        </p:txBody>
      </p:sp>
      <p:sp>
        <p:nvSpPr>
          <p:cNvPr id="3" name="Content Placeholder 2">
            <a:extLst>
              <a:ext uri="{FF2B5EF4-FFF2-40B4-BE49-F238E27FC236}">
                <a16:creationId xmlns:a16="http://schemas.microsoft.com/office/drawing/2014/main" id="{31B07E55-1121-2556-3F48-08D272976577}"/>
              </a:ext>
            </a:extLst>
          </p:cNvPr>
          <p:cNvSpPr>
            <a:spLocks noGrp="1"/>
          </p:cNvSpPr>
          <p:nvPr>
            <p:ph idx="1"/>
          </p:nvPr>
        </p:nvSpPr>
        <p:spPr>
          <a:xfrm>
            <a:off x="2038706" y="1825690"/>
            <a:ext cx="8915400" cy="3777622"/>
          </a:xfrm>
        </p:spPr>
        <p:txBody>
          <a:bodyPr>
            <a:normAutofit/>
          </a:bodyPr>
          <a:lstStyle/>
          <a:p>
            <a:pP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Upload PDF</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this module we take the pdf from the user and extract the data using </a:t>
            </a:r>
            <a:r>
              <a:rPr lang="en-US" sz="1800" dirty="0" err="1">
                <a:latin typeface="Times New Roman" panose="02020603050405020304" pitchFamily="18" charset="0"/>
                <a:cs typeface="Times New Roman" panose="02020603050405020304" pitchFamily="18" charset="0"/>
              </a:rPr>
              <a:t>convertAPI</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and then we insert the data in My SQL database.</a:t>
            </a:r>
          </a:p>
          <a:p>
            <a:pPr>
              <a:buFont typeface="Wingdings" panose="05000000000000000000" pitchFamily="2" charset="2"/>
              <a:buChar char="v"/>
            </a:pPr>
            <a:r>
              <a:rPr lang="en-US" sz="2000" b="1" dirty="0" err="1">
                <a:latin typeface="Times New Roman" panose="02020603050405020304" pitchFamily="18" charset="0"/>
                <a:cs typeface="Times New Roman" panose="02020603050405020304" pitchFamily="18" charset="0"/>
              </a:rPr>
              <a:t>Suject</a:t>
            </a:r>
            <a:r>
              <a:rPr lang="en-US" sz="2000" b="1" dirty="0">
                <a:latin typeface="Times New Roman" panose="02020603050405020304" pitchFamily="18" charset="0"/>
                <a:cs typeface="Times New Roman" panose="02020603050405020304" pitchFamily="18" charset="0"/>
              </a:rPr>
              <a:t> Wise Analysis</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this module we take the batch, year and subject name and show the topper students list, pass students list, fail students list and all students list.</a:t>
            </a:r>
          </a:p>
          <a:p>
            <a:pP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Batch wise Analysis</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this module we take the batch and year and then show the all subject analysis in a single excel sheet.</a:t>
            </a:r>
          </a:p>
        </p:txBody>
      </p:sp>
    </p:spTree>
    <p:extLst>
      <p:ext uri="{BB962C8B-B14F-4D97-AF65-F5344CB8AC3E}">
        <p14:creationId xmlns:p14="http://schemas.microsoft.com/office/powerpoint/2010/main" val="1010780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0414" y="670292"/>
            <a:ext cx="8911687" cy="1280890"/>
          </a:xfrm>
        </p:spPr>
        <p:txBody>
          <a:bodyPr>
            <a:normAutofit/>
          </a:bodyPr>
          <a:lstStyle/>
          <a:p>
            <a:pPr algn="ctr"/>
            <a:r>
              <a:rPr lang="en-US" sz="4000" b="1">
                <a:latin typeface="Times New Roman" panose="02020603050405020304" pitchFamily="18" charset="0"/>
                <a:cs typeface="Times New Roman" panose="02020603050405020304" pitchFamily="18" charset="0"/>
              </a:rPr>
              <a:t>ANALYSIS</a:t>
            </a:r>
            <a:endParaRPr lang="en-US" sz="40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F4558C1-A62C-B628-F13E-5CB7100F8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8938" y="1665879"/>
            <a:ext cx="8274123" cy="4162216"/>
          </a:xfrm>
          <a:prstGeom prst="rect">
            <a:avLst/>
          </a:prstGeom>
        </p:spPr>
      </p:pic>
    </p:spTree>
    <p:extLst>
      <p:ext uri="{BB962C8B-B14F-4D97-AF65-F5344CB8AC3E}">
        <p14:creationId xmlns:p14="http://schemas.microsoft.com/office/powerpoint/2010/main" val="1088874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AC524B-4909-0AF6-C1E5-00FFB2B97DE2}"/>
            </a:ext>
          </a:extLst>
        </p:cNvPr>
        <p:cNvGrpSpPr/>
        <p:nvPr/>
      </p:nvGrpSpPr>
      <p:grpSpPr>
        <a:xfrm>
          <a:off x="0" y="0"/>
          <a:ext cx="0" cy="0"/>
          <a:chOff x="0" y="0"/>
          <a:chExt cx="0" cy="0"/>
        </a:xfrm>
      </p:grpSpPr>
      <p:pic>
        <p:nvPicPr>
          <p:cNvPr id="11" name="Content Placeholder 7">
            <a:extLst>
              <a:ext uri="{FF2B5EF4-FFF2-40B4-BE49-F238E27FC236}">
                <a16:creationId xmlns:a16="http://schemas.microsoft.com/office/drawing/2014/main" id="{7E12224E-4200-255D-D538-30FB727D79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1159" y="972378"/>
            <a:ext cx="2551459" cy="5206009"/>
          </a:xfrm>
          <a:prstGeom prst="rect">
            <a:avLst/>
          </a:prstGeom>
        </p:spPr>
      </p:pic>
    </p:spTree>
    <p:extLst>
      <p:ext uri="{BB962C8B-B14F-4D97-AF65-F5344CB8AC3E}">
        <p14:creationId xmlns:p14="http://schemas.microsoft.com/office/powerpoint/2010/main" val="409379178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486</TotalTime>
  <Words>620</Words>
  <Application>Microsoft Office PowerPoint</Application>
  <PresentationFormat>Widescreen</PresentationFormat>
  <Paragraphs>65</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Century Gothic</vt:lpstr>
      <vt:lpstr>Times New Roman</vt:lpstr>
      <vt:lpstr>Wingdings</vt:lpstr>
      <vt:lpstr>Wingdings 3</vt:lpstr>
      <vt:lpstr>Wisp</vt:lpstr>
      <vt:lpstr>PowerPoint Presentation</vt:lpstr>
      <vt:lpstr>INTRODUCTION</vt:lpstr>
      <vt:lpstr>EXISTING SYSTEM </vt:lpstr>
      <vt:lpstr>SYSTEM ARCHITECTURE</vt:lpstr>
      <vt:lpstr>ALGORITHM</vt:lpstr>
      <vt:lpstr>SYSTEM REQUIREMENTS</vt:lpstr>
      <vt:lpstr>PROJECT MODULES</vt:lpstr>
      <vt:lpstr>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ENHANCEMENT</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nikhilrai1777@outlook.com</dc:creator>
  <cp:lastModifiedBy>vishal gaikwad</cp:lastModifiedBy>
  <cp:revision>24</cp:revision>
  <dcterms:created xsi:type="dcterms:W3CDTF">2023-05-18T06:04:15Z</dcterms:created>
  <dcterms:modified xsi:type="dcterms:W3CDTF">2025-03-06T10:55:53Z</dcterms:modified>
</cp:coreProperties>
</file>

<file path=docProps/thumbnail.jpeg>
</file>